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74" r:id="rId11"/>
    <p:sldId id="275" r:id="rId12"/>
    <p:sldId id="266" r:id="rId13"/>
    <p:sldId id="276" r:id="rId14"/>
    <p:sldId id="270" r:id="rId15"/>
    <p:sldId id="277" r:id="rId16"/>
    <p:sldId id="26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0.28751</cdr:y>
    </cdr:from>
    <cdr:to>
      <cdr:x>1</cdr:x>
      <cdr:y>0.88847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F7C1F68-5A81-44AF-A8CB-0C4E52F3AF18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8673" t="20349" b="10043"/>
        <a:stretch xmlns:a="http://schemas.openxmlformats.org/drawingml/2006/main"/>
      </cdr:blipFill>
      <cdr:spPr>
        <a:xfrm xmlns:a="http://schemas.openxmlformats.org/drawingml/2006/main">
          <a:off x="0" y="1024676"/>
          <a:ext cx="3874529" cy="214184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05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0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1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5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3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5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5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2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7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0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s.delfi.ee/daily/estonia/anu-toots-16-letnie-gotovy-k-vyboram-tochno-tak-zhe-kak-vzroslyj-izbiratel?id=71400575" TargetMode="External"/><Relationship Id="rId2" Type="http://schemas.openxmlformats.org/officeDocument/2006/relationships/hyperlink" Target="http://rus.delfi.ee/daily/estonia/anvelt-pravo-golosa-pomozhet-molodym-lyudyam-obresti-svyaz-s-rodnym-kraem?id=7140876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igiteataja.ee/akt/12106201600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sputnik-news.ee/politics/20171016/7555007/javka-mestnyje-vybory-estonija-signal-trevogi-politiki.html" TargetMode="External"/><Relationship Id="rId2" Type="http://schemas.openxmlformats.org/officeDocument/2006/relationships/hyperlink" Target="http://regnum.ru/news/polit/1922138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583416"/>
            <a:ext cx="8361229" cy="1703653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возрастного ценза на выборах в местное самоуправление: надежды и реальность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6496" y="3893405"/>
            <a:ext cx="6831673" cy="56629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8344" y="626487"/>
            <a:ext cx="3682313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гимназия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Хааберсти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496" y="1537378"/>
            <a:ext cx="422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Шааб Артур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860" y="1125361"/>
            <a:ext cx="30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7664" y="4857954"/>
            <a:ext cx="3393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Раатпалу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0281" y="5902541"/>
            <a:ext cx="25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Таллинн 2018</a:t>
            </a:r>
          </a:p>
        </p:txBody>
      </p:sp>
    </p:spTree>
    <p:extLst>
      <p:ext uri="{BB962C8B-B14F-4D97-AF65-F5344CB8AC3E}">
        <p14:creationId xmlns:p14="http://schemas.microsoft.com/office/powerpoint/2010/main" val="281063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781721"/>
            <a:ext cx="9601200" cy="607541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8989" y="5200652"/>
            <a:ext cx="4629150" cy="106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«</a:t>
            </a:r>
            <a:r>
              <a:rPr lang="et-EE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участвовали на выборах, то что вас на это побудило?»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09" y="1949087"/>
            <a:ext cx="5826491" cy="306330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5520"/>
              </p:ext>
            </p:extLst>
          </p:nvPr>
        </p:nvGraphicFramePr>
        <p:xfrm>
          <a:off x="6755970" y="1949087"/>
          <a:ext cx="3714806" cy="2739456"/>
        </p:xfrm>
        <a:graphic>
          <a:graphicData uri="http://schemas.openxmlformats.org/drawingml/2006/table">
            <a:tbl>
              <a:tblPr firstRow="1" firstCol="1" bandRow="1"/>
              <a:tblGrid>
                <a:gridCol w="3714806">
                  <a:extLst>
                    <a:ext uri="{9D8B030D-6E8A-4147-A177-3AD203B41FA5}">
                      <a16:colId xmlns:a16="http://schemas.microsoft.com/office/drawing/2014/main" val="1449682925"/>
                    </a:ext>
                  </a:extLst>
                </a:gridCol>
              </a:tblGrid>
              <a:tr h="456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5825" algn="l"/>
                        </a:tabLst>
                      </a:pPr>
                      <a:r>
                        <a:rPr lang="et-E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Заинтересованность в развитии города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04771"/>
                  </a:ext>
                </a:extLst>
              </a:tr>
              <a:tr h="456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5825" algn="l"/>
                        </a:tabLst>
                      </a:pPr>
                      <a:r>
                        <a:rPr lang="et-E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Любопытно поучаствовать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68407"/>
                  </a:ext>
                </a:extLst>
              </a:tr>
              <a:tr h="456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5825" algn="l"/>
                        </a:tabLst>
                      </a:pPr>
                      <a:r>
                        <a:rPr lang="et-EE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Предвыборная компания увлекла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91176"/>
                  </a:ext>
                </a:extLst>
              </a:tr>
              <a:tr h="456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5825" algn="l"/>
                        </a:tabLst>
                      </a:pPr>
                      <a:r>
                        <a:rPr lang="et-EE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просьбе родителей, друзей и тд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976049"/>
                  </a:ext>
                </a:extLst>
              </a:tr>
              <a:tr h="456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5825" algn="l"/>
                        </a:tabLst>
                      </a:pPr>
                      <a:r>
                        <a:rPr lang="et-EE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участвовал(а)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56596"/>
                  </a:ext>
                </a:extLst>
              </a:tr>
              <a:tr h="456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85825" algn="l"/>
                        </a:tabLst>
                      </a:pPr>
                      <a:r>
                        <a:rPr lang="et-EE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49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82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938472"/>
            <a:ext cx="9601200" cy="607541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4792" y="5351762"/>
            <a:ext cx="5791033" cy="64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10. « Был ли ты уверен в партии и человеке, кому отдал свой голос?»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5137F6D7-DF0E-417A-B247-32A25C21B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7" t="18211"/>
          <a:stretch/>
        </p:blipFill>
        <p:spPr>
          <a:xfrm>
            <a:off x="2744792" y="1810621"/>
            <a:ext cx="6579512" cy="327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9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475" y="400050"/>
            <a:ext cx="9601200" cy="97557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352" y="1887977"/>
            <a:ext cx="10740980" cy="49700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общей явки на выборы составило заметные 4,4%. 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показало, что почти ¾ гимназистов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гимназии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Хааберсти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планировали и не участвовали в выборах 2017 года. </a:t>
            </a:r>
            <a:endParaRPr lang="et-E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759" y="3571874"/>
            <a:ext cx="5272990" cy="263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03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68" y="344510"/>
            <a:ext cx="9601200" cy="975575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568" y="1320085"/>
            <a:ext cx="9601200" cy="4970023"/>
          </a:xfrm>
        </p:spPr>
        <p:txBody>
          <a:bodyPr>
            <a:normAutofit/>
          </a:bodyPr>
          <a:lstStyle/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участия в выборах не был популярным в среде 16- 17-летних. Опасения противников снижения возрастного ценза во многом оправдались. </a:t>
            </a:r>
          </a:p>
          <a:p>
            <a:pPr lvl="0">
              <a:lnSpc>
                <a:spcPct val="100000"/>
              </a:lnSpc>
              <a:buClr>
                <a:srgbClr val="E48312"/>
              </a:buClr>
            </a:pPr>
            <a:r>
              <a:rPr lang="ru-RU" sz="26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Выдвинутая гипотеза полностью подтвердилась: 16-17-летние молодые люди проявили низкую активность на выборах в местные органы власти 2017 года. </a:t>
            </a:r>
            <a:endParaRPr lang="et-EE" sz="2600" dirty="0">
              <a:solidFill>
                <a:srgbClr val="000000">
                  <a:lumMod val="75000"/>
                  <a:lumOff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ÐÐ°ÑÑÐ¸Ð½ÐºÐ¸ Ð¿Ð¾ Ð·Ð°Ð¿ÑÐ¾ÑÑ Ð²ÑÐ±Ð¾ÑÑ ÑÑÑÐ¾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68" y="3931920"/>
            <a:ext cx="3757136" cy="224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033" y="133864"/>
            <a:ext cx="9601200" cy="57458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9" y="708453"/>
            <a:ext cx="11114467" cy="598479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85825" algn="l"/>
              </a:tabLst>
            </a:pP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Анвельт: право голоса поможет молодым людям обрести связь с родным краем. 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Delfi.</a:t>
            </a: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[Электронный ресурс] // Режим доступа:</a:t>
            </a: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http://rus.delfi.ee/daily/estonia/anvelt-pravo-golosa-pomozhet-molodym-lyudyam-obresti-svyaz-s-rodnym-kraem?id=71408761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9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(20.11.2017)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Ану Тоотс: 16-летние готовы к выборам точно так же, как взрослый избиратель. Delfi. [Электронный ресурс] // Режим доступа: 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http://rus.delfi.ee/daily/estonia/anu-toots-16-letnie-gotovy-k-vyboram-tochno-tak-zhe-kak-vzroslyj-izbiratel?id=71400575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9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(20.11.2017)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t-EE" sz="1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Alaealised andsid keskmisest kaks korda vähem e-hääli, kas sellest saab teha järeldusi nende valimisaktiivsusest? Valimised 2017. [Электронный ресурс] // Режим доступа:  </a:t>
            </a:r>
            <a:r>
              <a:rPr lang="et-EE" sz="1900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http://www.delfi.ee/news/kov2017/uudised/alaealised-andsid-keskmisest-kaks-korda-vahem-e-haali-kas-sellest-saab-teha-jareldusi-nende-valimisaktiivsusest?id=79867622 </a:t>
            </a:r>
            <a:r>
              <a:rPr lang="et-EE" sz="1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(2.01.2018)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885825" algn="l"/>
              </a:tabLst>
            </a:pP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Kohaliku omavalitsuse volikogu valimise seadus. Riigi Teataja. [Электронный ресурс] // Режим доступа: </a:t>
            </a:r>
            <a:r>
              <a:rPr lang="et-EE" sz="19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https://www.riigiteataja.ee/akt/121062016007</a:t>
            </a: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(29.10.2017) </a:t>
            </a:r>
            <a:endParaRPr lang="en-US" sz="19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10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033" y="133864"/>
            <a:ext cx="9601200" cy="57458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008" y="589875"/>
            <a:ext cx="11165983" cy="598479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Симсон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снижение возраста избирателей не повлияет на их активность. Сайт-блог Михаила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Стальнухина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[Электронный ресурс] // Режим доступа: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http://stalnuhhin.ee/?p=6206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(20.11.2017)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t-EE" sz="1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6. 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Noorte jõud jäi valimistel nõrgaks. Õpetajate Leht. [Электронный ресурс] // Режим доступа: http://opleht.ee/2017/10/noorte-joud-jai-valimistel-norgaks/ (3.12.2017)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t-EE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Оппозиция Эстонии объяснила, почему против 16-летних избирателей. REGNUM. </a:t>
            </a:r>
            <a:r>
              <a:rPr lang="et-EE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[Электронный ресурс] // Режим доступа: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http://regnum.ru/news/polit/1922138.html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(3.12.2017)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t-EE" sz="1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8. 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молодёжь проигнорировала выборы? Postimees. [Электронный ресурс] // Режим доступа:</a:t>
            </a:r>
            <a:r>
              <a:rPr lang="et-EE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https://rus.postimees.ee/4291145/pochemu-molodezh-proignorirovala-vybory 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(2.01.2018)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t-EE" sz="19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9. 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Явка в 53,3% на местных выборах Эстонии — сигнал тревоги политикам. </a:t>
            </a:r>
            <a:r>
              <a:rPr lang="et-EE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Sputnik. [Электронный ресурс] // Режим доступа: </a:t>
            </a:r>
            <a:r>
              <a:rPr lang="et-EE" sz="19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https://ru.sputnik-news.ee/politics/20171016/7555007/javka-mestnyje-vybory-estonija-signal-trevogi-politiki.html</a:t>
            </a:r>
            <a:r>
              <a:rPr lang="et-EE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(10.01.2018)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55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032" y="2870735"/>
            <a:ext cx="5933975" cy="14859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1654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583416"/>
            <a:ext cx="8361229" cy="1703653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возрастного ценза на выборах в местное самоуправление: надежды и реальность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6496" y="3893405"/>
            <a:ext cx="6831673" cy="56629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8344" y="626487"/>
            <a:ext cx="3682313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гимназия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Хааберсти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496" y="1537378"/>
            <a:ext cx="422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Шааб Артур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7860" y="1125361"/>
            <a:ext cx="30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7664" y="4857954"/>
            <a:ext cx="3393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pPr algn="r"/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Раатпалу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0281" y="5902541"/>
            <a:ext cx="257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Таллинн 2018</a:t>
            </a:r>
          </a:p>
        </p:txBody>
      </p:sp>
    </p:spTree>
    <p:extLst>
      <p:ext uri="{BB962C8B-B14F-4D97-AF65-F5344CB8AC3E}">
        <p14:creationId xmlns:p14="http://schemas.microsoft.com/office/powerpoint/2010/main" val="163225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38175"/>
            <a:ext cx="9601200" cy="846438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6038"/>
            <a:ext cx="10058400" cy="402336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12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r>
              <a:rPr lang="et-E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14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2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14375"/>
            <a:ext cx="9601200" cy="640492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роанализировать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16-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летних учеников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выборах в местные органы власти (2017)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ÑÐ½Ð¸Ð¶ÐµÐ½Ð¸Ðµ Ð²Ð¾Ð·ÑÐ°ÑÑÐ½Ð¾Ð³Ð¾ ÑÐµÐ½Ð·Ð° Ð½Ð° Ð²ÑÐ±Ð¾ÑÐ°Ñ Ð² Ð¼ÐµÑÑÐ½Ð¾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17" y="2996888"/>
            <a:ext cx="5470868" cy="2872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6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507" y="1310021"/>
            <a:ext cx="9601200" cy="854676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507" y="1737360"/>
            <a:ext cx="9910293" cy="3581400"/>
          </a:xfrm>
        </p:spPr>
        <p:txBody>
          <a:bodyPr numCol="2"/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Предполагается, что 16-</a:t>
            </a: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17-летние молодые люди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проявили низкую активность на выборах в местные органы власти 2017 года.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ÐÐ°ÑÑÐ¸Ð½ÐºÐ¸ Ð¿Ð¾ Ð·Ð°Ð¿ÑÐ¾ÑÑ ÑÐ½Ð¸Ð¶ÐµÐ½Ð¸Ðµ Ð²Ð¾Ð·ÑÐ°ÑÑÐ½Ð¾Ð³Ð¾ ÑÐµÐ½Ð·Ð° Ð½Ð° Ð²ÑÐ±Ð¾ÑÐ°Ñ Ð² Ð¼ÐµÑÑÐ½Ð¾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64" y="2025415"/>
            <a:ext cx="4579488" cy="3005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5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52550"/>
            <a:ext cx="9601200" cy="714632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07058"/>
            <a:ext cx="9601200" cy="4017491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литературой по теме;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информации, выделение главного, сопоставление фактов;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изложение теоретической части работы;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16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-17</a:t>
            </a:r>
            <a:r>
              <a:rPr lang="et-EE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летних  учащихся Русской гимназии Хааберсти</a:t>
            </a:r>
            <a:r>
              <a:rPr lang="et-E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57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290"/>
            <a:ext cx="10058400" cy="1450757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t-E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Социологический опрос проводился электронным образом с 10.12.2017 по 10.02.2018 года.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Всего в гимназии обучается 110 учеников 10-11 классов(возрастная группа- 16-17 лет). На вопросы анкеты ответило 69 учеников. </a:t>
            </a:r>
            <a:endParaRPr lang="ru-RU" sz="2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28946" r="31838" b="23324"/>
          <a:stretch/>
        </p:blipFill>
        <p:spPr bwMode="auto">
          <a:xfrm>
            <a:off x="1097280" y="3338714"/>
            <a:ext cx="4253320" cy="24510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7701" y="5789724"/>
            <a:ext cx="4122898" cy="357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1. «Ваш возраст»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583" t="16442" r="973" b="2381"/>
          <a:stretch/>
        </p:blipFill>
        <p:spPr>
          <a:xfrm>
            <a:off x="6525761" y="3245476"/>
            <a:ext cx="4153928" cy="2544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92962" y="5769407"/>
            <a:ext cx="3720354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Являетесь ли вы гражданином Эстонии?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1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318" y="92901"/>
            <a:ext cx="9601200" cy="148590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93" y="2330822"/>
            <a:ext cx="5119816" cy="3958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885825" algn="l"/>
              </a:tabLst>
            </a:pPr>
            <a:endParaRPr lang="ru-RU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885825" algn="l"/>
              </a:tabLst>
            </a:pPr>
            <a:endParaRPr lang="et-E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885825" algn="l"/>
              </a:tabLst>
            </a:pPr>
            <a:endParaRPr lang="et-E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 пол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22836074"/>
              </p:ext>
            </p:extLst>
          </p:nvPr>
        </p:nvGraphicFramePr>
        <p:xfrm>
          <a:off x="6501071" y="927279"/>
          <a:ext cx="5395336" cy="45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08022" y="4595274"/>
            <a:ext cx="45225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endParaRPr lang="et-E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endParaRPr lang="et-E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Знаете ли Вы о том, что на выборах в местное самоуправление снижен избирательный ценз до 16 лет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150" t="22260" b="5120"/>
          <a:stretch/>
        </p:blipFill>
        <p:spPr>
          <a:xfrm>
            <a:off x="784883" y="2262726"/>
            <a:ext cx="5469881" cy="274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306" y="933450"/>
            <a:ext cx="9601200" cy="607541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2306" y="4868957"/>
            <a:ext cx="4629150" cy="134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ли у вас в планах участвовать на выборах в местное самоуправление в октябре 2017 года?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760881" y="4868957"/>
            <a:ext cx="5067300" cy="106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.6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участвовали в выборах в местного самоуправления в октябре 2017 года?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453" t="21778" b="5649"/>
          <a:stretch/>
        </p:blipFill>
        <p:spPr>
          <a:xfrm>
            <a:off x="1521063" y="2187009"/>
            <a:ext cx="4626658" cy="2483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128" t="19969" b="12099"/>
          <a:stretch/>
        </p:blipFill>
        <p:spPr>
          <a:xfrm>
            <a:off x="6954592" y="2148828"/>
            <a:ext cx="4311877" cy="24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9675" y="790575"/>
            <a:ext cx="9601200" cy="607541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6118" y="5400897"/>
            <a:ext cx="4629150" cy="78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участвовали, то каким образом?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5747" y="5259319"/>
            <a:ext cx="5067300" cy="106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885825" algn="l"/>
              </a:tabLst>
            </a:pPr>
            <a:r>
              <a:rPr lang="et-EE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Насколько популярно было данное мероприятие среди Ваших сверстников?</a:t>
            </a:r>
            <a:r>
              <a:rPr lang="et-EE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21" t="22694" b="1922"/>
          <a:stretch/>
        </p:blipFill>
        <p:spPr>
          <a:xfrm>
            <a:off x="377380" y="2415141"/>
            <a:ext cx="6168367" cy="2198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799" t="21445" b="6605"/>
          <a:stretch/>
        </p:blipFill>
        <p:spPr>
          <a:xfrm>
            <a:off x="6369243" y="2415141"/>
            <a:ext cx="5822757" cy="218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67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379</TotalTime>
  <Words>741</Words>
  <Application>Microsoft Office PowerPoint</Application>
  <PresentationFormat>Laiekraan</PresentationFormat>
  <Paragraphs>84</Paragraphs>
  <Slides>17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Retrospect</vt:lpstr>
      <vt:lpstr>Снижение возрастного ценза на выборах в местное самоуправление: надежды и реальность</vt:lpstr>
      <vt:lpstr>Оглавление</vt:lpstr>
      <vt:lpstr>Цель работы</vt:lpstr>
      <vt:lpstr>Гипотеза </vt:lpstr>
      <vt:lpstr>Задачи: 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Анкетирование</vt:lpstr>
      <vt:lpstr>Заключение</vt:lpstr>
      <vt:lpstr>Заключение</vt:lpstr>
      <vt:lpstr>Список литературы</vt:lpstr>
      <vt:lpstr>Список литературы</vt:lpstr>
      <vt:lpstr>Спасибо за внимание!</vt:lpstr>
      <vt:lpstr>Снижение возрастного ценза на выборах в местное самоуправление: надежды и реальность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Знают ли современные подростки свои права и обязанности?</dc:title>
  <dc:creator>Viktoria Gorbachenko</dc:creator>
  <cp:lastModifiedBy>Olga Raatpalu</cp:lastModifiedBy>
  <cp:revision>34</cp:revision>
  <dcterms:created xsi:type="dcterms:W3CDTF">2018-04-08T16:54:43Z</dcterms:created>
  <dcterms:modified xsi:type="dcterms:W3CDTF">2023-03-28T10:30:09Z</dcterms:modified>
</cp:coreProperties>
</file>